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41"/>
  </p:notesMasterIdLst>
  <p:handoutMasterIdLst>
    <p:handoutMasterId r:id="rId42"/>
  </p:handoutMasterIdLst>
  <p:sldIdLst>
    <p:sldId id="305" r:id="rId2"/>
    <p:sldId id="288" r:id="rId3"/>
    <p:sldId id="289" r:id="rId4"/>
    <p:sldId id="280" r:id="rId5"/>
    <p:sldId id="279" r:id="rId6"/>
    <p:sldId id="273" r:id="rId7"/>
    <p:sldId id="306" r:id="rId8"/>
    <p:sldId id="291" r:id="rId9"/>
    <p:sldId id="292" r:id="rId10"/>
    <p:sldId id="293" r:id="rId11"/>
    <p:sldId id="299" r:id="rId12"/>
    <p:sldId id="300" r:id="rId13"/>
    <p:sldId id="265" r:id="rId14"/>
    <p:sldId id="290" r:id="rId15"/>
    <p:sldId id="294" r:id="rId16"/>
    <p:sldId id="261" r:id="rId17"/>
    <p:sldId id="303" r:id="rId18"/>
    <p:sldId id="266" r:id="rId19"/>
    <p:sldId id="262" r:id="rId20"/>
    <p:sldId id="271" r:id="rId21"/>
    <p:sldId id="304" r:id="rId22"/>
    <p:sldId id="296" r:id="rId23"/>
    <p:sldId id="269" r:id="rId24"/>
    <p:sldId id="295" r:id="rId25"/>
    <p:sldId id="268" r:id="rId26"/>
    <p:sldId id="281" r:id="rId27"/>
    <p:sldId id="283" r:id="rId28"/>
    <p:sldId id="286" r:id="rId29"/>
    <p:sldId id="285" r:id="rId30"/>
    <p:sldId id="282" r:id="rId31"/>
    <p:sldId id="301" r:id="rId32"/>
    <p:sldId id="275" r:id="rId33"/>
    <p:sldId id="274" r:id="rId34"/>
    <p:sldId id="276" r:id="rId35"/>
    <p:sldId id="272" r:id="rId36"/>
    <p:sldId id="277" r:id="rId37"/>
    <p:sldId id="278" r:id="rId38"/>
    <p:sldId id="302" r:id="rId39"/>
    <p:sldId id="297" r:id="rId4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SimSun" panose="02010600030101010101" pitchFamily="2" charset="-122"/>
      <p:regular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n Carroll" initials="" lastIdx="5" clrIdx="0"/>
  <p:cmAuthor id="1" name="Mark Allan" initials="" lastIdx="5" clrIdx="1"/>
  <p:cmAuthor id="2" name="Christopher Steele" initials="" lastIdx="6" clrIdx="2"/>
  <p:cmAuthor id="3" name="Dawn Hendricks" initials="" lastIdx="2" clrIdx="3"/>
  <p:cmAuthor id="4" name="Hendricks, Dawn (DOE)" initials="HD(" lastIdx="8" clrIdx="4">
    <p:extLst/>
  </p:cmAuthor>
  <p:cmAuthor id="5" name="Sarah Moore" initials="SM" lastIdx="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5A5D42-4931-445D-94CA-70A2BA596698}">
  <a:tblStyle styleId="{245A5D42-4931-445D-94CA-70A2BA5966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0438" autoAdjust="0"/>
  </p:normalViewPr>
  <p:slideViewPr>
    <p:cSldViewPr snapToGrid="0">
      <p:cViewPr varScale="1">
        <p:scale>
          <a:sx n="48" d="100"/>
          <a:sy n="48" d="100"/>
        </p:scale>
        <p:origin x="170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1C9E-B042-4AA3-80F1-BDBE9DEE8ED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30658-8A39-4D84-AF9A-FFDECD18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2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2873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84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46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357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71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264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57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47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2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27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94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3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86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473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71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833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706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54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325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24EB2-C5DF-4799-B672-7C90EC21E6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67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1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24EB2-C5DF-4799-B672-7C90EC21E6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451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48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48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319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544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350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513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baseline="0" dirty="0" smtClean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306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254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723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6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96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49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9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6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72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61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One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96561" y="1600202"/>
            <a:ext cx="859206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0" name="Google Shape;70;p10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300678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49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f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-480" r="10064" b="-60"/>
          <a:stretch/>
        </p:blipFill>
        <p:spPr>
          <a:xfrm>
            <a:off x="-8238" y="-41189"/>
            <a:ext cx="9144000" cy="68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at table section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-245"/>
          <a:stretch/>
        </p:blipFill>
        <p:spPr>
          <a:xfrm>
            <a:off x="-33556" y="-16778"/>
            <a:ext cx="9177556" cy="687477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33556" y="5358715"/>
            <a:ext cx="9177556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283600" y="5536857"/>
            <a:ext cx="826724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92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a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-245"/>
          <a:stretch/>
        </p:blipFill>
        <p:spPr>
          <a:xfrm>
            <a:off x="-33556" y="-16778"/>
            <a:ext cx="9177556" cy="68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with teacher eating section break">
    <p:bg>
      <p:bgPr>
        <a:gradFill flip="none" rotWithShape="1">
          <a:gsLst>
            <a:gs pos="98937">
              <a:srgbClr val="C9D8EB">
                <a:alpha val="17000"/>
              </a:srgbClr>
            </a:gs>
            <a:gs pos="97875">
              <a:srgbClr val="C7D7EA"/>
            </a:gs>
            <a:gs pos="95750">
              <a:srgbClr val="C4D5E9"/>
            </a:gs>
            <a:gs pos="91500">
              <a:schemeClr val="tx2">
                <a:lumMod val="50000"/>
              </a:schemeClr>
            </a:gs>
            <a:gs pos="26549">
              <a:schemeClr val="tx2">
                <a:lumMod val="5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-121" r="8756" b="181"/>
          <a:stretch/>
        </p:blipFill>
        <p:spPr>
          <a:xfrm>
            <a:off x="0" y="-8239"/>
            <a:ext cx="9135762" cy="68538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358715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Google Shape;64;p10"/>
          <p:cNvSpPr txBox="1">
            <a:spLocks noGrp="1"/>
          </p:cNvSpPr>
          <p:nvPr>
            <p:ph type="title"/>
          </p:nvPr>
        </p:nvSpPr>
        <p:spPr>
          <a:xfrm>
            <a:off x="317157" y="553685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10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block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360" r="1887" b="881"/>
          <a:stretch/>
        </p:blipFill>
        <p:spPr>
          <a:xfrm>
            <a:off x="-49426" y="-32953"/>
            <a:ext cx="9209903" cy="687035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49426" y="5358715"/>
            <a:ext cx="9209903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275085" y="5536857"/>
            <a:ext cx="82963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90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360" r="1887" b="881"/>
          <a:stretch/>
        </p:blipFill>
        <p:spPr>
          <a:xfrm>
            <a:off x="-49426" y="-32953"/>
            <a:ext cx="9209903" cy="6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er w. bunny -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-29" b="-1"/>
          <a:stretch/>
        </p:blipFill>
        <p:spPr>
          <a:xfrm>
            <a:off x="-16476" y="-16475"/>
            <a:ext cx="9160476" cy="68744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475" y="5358716"/>
            <a:ext cx="9160476" cy="1499285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334816" y="5536858"/>
            <a:ext cx="85845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81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er w bu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-29" b="-1"/>
          <a:stretch/>
        </p:blipFill>
        <p:spPr>
          <a:xfrm>
            <a:off x="-16476" y="-16475"/>
            <a:ext cx="9160476" cy="68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0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ld with cups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-480" r="2986"/>
          <a:stretch/>
        </p:blipFill>
        <p:spPr>
          <a:xfrm>
            <a:off x="8238" y="-32952"/>
            <a:ext cx="9127525" cy="68909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238" y="5358715"/>
            <a:ext cx="9152239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Google Shape;64;p10"/>
          <p:cNvSpPr txBox="1">
            <a:spLocks noGrp="1"/>
          </p:cNvSpPr>
          <p:nvPr>
            <p:ph type="title"/>
          </p:nvPr>
        </p:nvSpPr>
        <p:spPr>
          <a:xfrm>
            <a:off x="275085" y="5536857"/>
            <a:ext cx="858059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11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1" r="2986" b="1"/>
          <a:stretch/>
        </p:blipFill>
        <p:spPr>
          <a:xfrm>
            <a:off x="8238" y="0"/>
            <a:ext cx="912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96561" y="1600202"/>
            <a:ext cx="419923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24042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0" name="Google Shape;70;p10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308916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0780-5619-4268-B72E-BCB4D60300E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ecorativ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1"/>
          <a:stretch/>
        </p:blipFill>
        <p:spPr bwMode="auto">
          <a:xfrm>
            <a:off x="8001000" y="6248400"/>
            <a:ext cx="1002030" cy="4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9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3B33-28CC-45CB-8DFD-7297ADAF62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3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0780-5619-4268-B72E-BCB4D60300E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Decorativ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1"/>
          <a:stretch/>
        </p:blipFill>
        <p:spPr bwMode="auto">
          <a:xfrm>
            <a:off x="8001000" y="6248400"/>
            <a:ext cx="1002030" cy="4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0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3B33-28CC-45CB-8DFD-7297ADAF62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1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296561" y="1535113"/>
            <a:ext cx="420082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29656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243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2436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0" name="Google Shape;80;p11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;p3"/>
          <p:cNvSpPr txBox="1">
            <a:spLocks/>
          </p:cNvSpPr>
          <p:nvPr userDrawn="1"/>
        </p:nvSpPr>
        <p:spPr>
          <a:xfrm>
            <a:off x="308917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2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1" name="Google Shape;101;p14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457200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section brea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4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4;p10"/>
          <p:cNvSpPr txBox="1">
            <a:spLocks noGrp="1"/>
          </p:cNvSpPr>
          <p:nvPr>
            <p:ph type="title"/>
          </p:nvPr>
        </p:nvSpPr>
        <p:spPr>
          <a:xfrm>
            <a:off x="0" y="265773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426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Laughing - Titl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/>
          <a:stretch/>
        </p:blipFill>
        <p:spPr>
          <a:xfrm>
            <a:off x="0" y="0"/>
            <a:ext cx="9127524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8238" y="4909756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50878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35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laug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/>
          <a:stretch/>
        </p:blipFill>
        <p:spPr>
          <a:xfrm>
            <a:off x="0" y="0"/>
            <a:ext cx="912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in hall section break">
    <p:bg>
      <p:bgPr>
        <a:solidFill>
          <a:schemeClr val="l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-1222" r="9521" b="1"/>
          <a:stretch/>
        </p:blipFill>
        <p:spPr>
          <a:xfrm>
            <a:off x="-8388" y="-83890"/>
            <a:ext cx="9135611" cy="69418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8238" y="4860329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50384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602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feet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-480" r="10064" b="-60"/>
          <a:stretch/>
        </p:blipFill>
        <p:spPr>
          <a:xfrm>
            <a:off x="-8238" y="-41189"/>
            <a:ext cx="9144000" cy="68950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8238" y="4250727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44288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75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Google Shape;15;p1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56" r:id="rId2"/>
    <p:sldLayoutId id="2147483657" r:id="rId3"/>
    <p:sldLayoutId id="2147483660" r:id="rId4"/>
    <p:sldLayoutId id="2147483681" r:id="rId5"/>
    <p:sldLayoutId id="2147483666" r:id="rId6"/>
    <p:sldLayoutId id="2147483678" r:id="rId7"/>
    <p:sldLayoutId id="2147483668" r:id="rId8"/>
    <p:sldLayoutId id="2147483667" r:id="rId9"/>
    <p:sldLayoutId id="2147483677" r:id="rId10"/>
    <p:sldLayoutId id="2147483669" r:id="rId11"/>
    <p:sldLayoutId id="2147483676" r:id="rId12"/>
    <p:sldLayoutId id="2147483670" r:id="rId13"/>
    <p:sldLayoutId id="2147483671" r:id="rId14"/>
    <p:sldLayoutId id="2147483680" r:id="rId15"/>
    <p:sldLayoutId id="2147483672" r:id="rId16"/>
    <p:sldLayoutId id="2147483675" r:id="rId17"/>
    <p:sldLayoutId id="2147483673" r:id="rId18"/>
    <p:sldLayoutId id="2147483674" r:id="rId19"/>
    <p:sldLayoutId id="2147483682" r:id="rId20"/>
    <p:sldLayoutId id="2147483684" r:id="rId21"/>
    <p:sldLayoutId id="2147483685" r:id="rId22"/>
    <p:sldLayoutId id="2147483686" r:id="rId23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5762" y="1881033"/>
            <a:ext cx="8301038" cy="1143000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Working Together</a:t>
            </a:r>
            <a:r>
              <a:rPr lang="en-US" sz="4000" dirty="0" smtClean="0">
                <a:latin typeface="+mj-lt"/>
              </a:rPr>
              <a:t>: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 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A </a:t>
            </a:r>
            <a:r>
              <a:rPr lang="en-US" sz="4000" dirty="0">
                <a:latin typeface="+mj-lt"/>
              </a:rPr>
              <a:t>Framework for Effective Transitions from Part C to Part B</a:t>
            </a:r>
          </a:p>
        </p:txBody>
      </p:sp>
      <p:pic>
        <p:nvPicPr>
          <p:cNvPr id="5" name="Picture 2" descr="Virginia Department of Behavioral Health &amp; Developmental Services Logo&#10;" title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11" y="5662246"/>
            <a:ext cx="4014227" cy="9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irginia Department of Edcuation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31" y="5279770"/>
            <a:ext cx="2252547" cy="13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Interagency Agreement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91" y="1417638"/>
            <a:ext cx="9049109" cy="563886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Develop an agreement through an interagency approach </a:t>
            </a:r>
            <a:r>
              <a:rPr lang="en-US" sz="2000" dirty="0" smtClean="0">
                <a:latin typeface="+mn-lt"/>
              </a:rPr>
              <a:t>with </a:t>
            </a:r>
            <a:r>
              <a:rPr lang="en-US" sz="2000" dirty="0">
                <a:latin typeface="+mn-lt"/>
              </a:rPr>
              <a:t>representatives from </a:t>
            </a:r>
            <a:r>
              <a:rPr lang="en-US" sz="2000" dirty="0" smtClean="0">
                <a:latin typeface="+mn-lt"/>
              </a:rPr>
              <a:t>EI and </a:t>
            </a:r>
            <a:r>
              <a:rPr lang="en-US" sz="2000" dirty="0">
                <a:latin typeface="+mn-lt"/>
              </a:rPr>
              <a:t>LEA </a:t>
            </a:r>
            <a:r>
              <a:rPr lang="en-US" sz="2000" dirty="0" smtClean="0">
                <a:latin typeface="+mn-lt"/>
              </a:rPr>
              <a:t>programs. </a:t>
            </a:r>
            <a:r>
              <a:rPr lang="en-US" sz="2000" dirty="0">
                <a:latin typeface="+mn-lt"/>
              </a:rPr>
              <a:t>This provides </a:t>
            </a:r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opportunity to identify what is working and what changes are needed to improve practices and procedures. This may include but is not limited </a:t>
            </a:r>
            <a:r>
              <a:rPr lang="en-US" sz="2000" dirty="0" smtClean="0">
                <a:latin typeface="+mn-lt"/>
              </a:rPr>
              <a:t>to:</a:t>
            </a:r>
          </a:p>
          <a:p>
            <a:pPr lvl="1"/>
            <a:r>
              <a:rPr lang="en-US" sz="2000" dirty="0">
                <a:latin typeface="+mn-lt"/>
              </a:rPr>
              <a:t>clear definition of roles and responsibilities for transition;</a:t>
            </a:r>
          </a:p>
          <a:p>
            <a:pPr lvl="1"/>
            <a:r>
              <a:rPr lang="en-US" sz="2000" dirty="0">
                <a:latin typeface="+mn-lt"/>
              </a:rPr>
              <a:t>definition of EI &amp; LEA timelines;   </a:t>
            </a:r>
          </a:p>
          <a:p>
            <a:pPr lvl="1"/>
            <a:r>
              <a:rPr lang="en-US" sz="2000" dirty="0">
                <a:latin typeface="+mn-lt"/>
              </a:rPr>
              <a:t>procedures for notification/referral, including late referrals;</a:t>
            </a:r>
          </a:p>
          <a:p>
            <a:pPr lvl="1"/>
            <a:r>
              <a:rPr lang="en-US" sz="2000" dirty="0">
                <a:latin typeface="+mn-lt"/>
              </a:rPr>
              <a:t>procedures to coordinate the exchange of information between agencies;</a:t>
            </a:r>
          </a:p>
          <a:p>
            <a:pPr lvl="1"/>
            <a:r>
              <a:rPr lang="en-US" sz="2000" dirty="0">
                <a:latin typeface="+mn-lt"/>
              </a:rPr>
              <a:t>procedures for children whose third birthdays occur during school breaks;</a:t>
            </a:r>
          </a:p>
          <a:p>
            <a:pPr lvl="1"/>
            <a:r>
              <a:rPr lang="en-US" sz="2000" dirty="0" smtClean="0">
                <a:latin typeface="+mn-lt"/>
              </a:rPr>
              <a:t>procedures </a:t>
            </a:r>
            <a:r>
              <a:rPr lang="en-US" sz="2000" dirty="0">
                <a:latin typeface="+mn-lt"/>
              </a:rPr>
              <a:t>for invitation to </a:t>
            </a:r>
            <a:r>
              <a:rPr lang="en-US" sz="2000" dirty="0" smtClean="0">
                <a:latin typeface="+mn-lt"/>
              </a:rPr>
              <a:t>the Transition </a:t>
            </a:r>
            <a:r>
              <a:rPr lang="en-US" sz="2000" dirty="0">
                <a:latin typeface="+mn-lt"/>
              </a:rPr>
              <a:t>Conference, including timing and location; </a:t>
            </a:r>
            <a:r>
              <a:rPr lang="en-US" sz="2000" dirty="0" smtClean="0">
                <a:latin typeface="+mn-lt"/>
              </a:rPr>
              <a:t>and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responsibilities for attending the Transition </a:t>
            </a:r>
            <a:r>
              <a:rPr lang="en-US" sz="2000" dirty="0" smtClean="0">
                <a:latin typeface="+mn-lt"/>
              </a:rPr>
              <a:t>Conference.</a:t>
            </a:r>
            <a:endParaRPr lang="en-US" sz="2000" dirty="0">
              <a:latin typeface="+mn-lt"/>
            </a:endParaRPr>
          </a:p>
          <a:p>
            <a:pPr marL="533400" lvl="1" indent="0">
              <a:buNone/>
            </a:pP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3" y="6086265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219074" y="494094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Interagency Agreement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91" y="2048256"/>
            <a:ext cx="9049109" cy="5008242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Review and update the interagency agreement at a minimum, every other year. </a:t>
            </a:r>
          </a:p>
          <a:p>
            <a:pPr marL="50800" indent="0">
              <a:buNone/>
            </a:pPr>
            <a:endParaRPr lang="en-US" sz="2400" b="0" dirty="0" smtClean="0">
              <a:latin typeface="+mn-lt"/>
            </a:endParaRPr>
          </a:p>
          <a:p>
            <a:r>
              <a:rPr lang="en-US" sz="2400" b="0" dirty="0" smtClean="0">
                <a:latin typeface="+mn-lt"/>
              </a:rPr>
              <a:t>Change </a:t>
            </a:r>
            <a:r>
              <a:rPr lang="en-US" sz="2400" b="0" dirty="0">
                <a:latin typeface="+mn-lt"/>
              </a:rPr>
              <a:t>interagency procedures if they are no longer effective. Changes are negotiated between the parties involved</a:t>
            </a:r>
            <a:r>
              <a:rPr lang="en-US" sz="2400" b="0" dirty="0" smtClean="0">
                <a:latin typeface="+mn-lt"/>
              </a:rPr>
              <a:t>.</a:t>
            </a:r>
          </a:p>
          <a:p>
            <a:endParaRPr lang="en-US" sz="2400" b="0" dirty="0">
              <a:latin typeface="+mn-lt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943" y="405776"/>
            <a:ext cx="7565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Interagency Agreement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 </a:t>
            </a:r>
          </a:p>
        </p:txBody>
      </p:sp>
    </p:spTree>
    <p:extLst>
      <p:ext uri="{BB962C8B-B14F-4D97-AF65-F5344CB8AC3E}">
        <p14:creationId xmlns:p14="http://schemas.microsoft.com/office/powerpoint/2010/main" val="18295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258792"/>
            <a:ext cx="8592065" cy="1143000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Discuss your Interagency Agreement</a:t>
            </a:r>
            <a:endParaRPr lang="en-US" sz="36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416" y="1487188"/>
            <a:ext cx="8592065" cy="454250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Are all necessary practices and procedures addressed?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+mn-lt"/>
              </a:rPr>
              <a:t>Which need to be added?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+mn-lt"/>
              </a:rPr>
              <a:t>What information needs to be updated or changed?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What is your current process for reviewing and updating the agreement?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How can you ensure the agreement is up to date and changes occur when needed?</a:t>
            </a:r>
          </a:p>
          <a:p>
            <a:pPr marL="50800" indent="0">
              <a:spcBef>
                <a:spcPts val="0"/>
              </a:spcBef>
              <a:buNone/>
            </a:pPr>
            <a:endParaRPr lang="en-US" sz="2400" b="0" dirty="0" smtClean="0">
              <a:latin typeface="+mn-lt"/>
            </a:endParaRP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dirty="0" smtClean="0">
                <a:latin typeface="+mn-lt"/>
              </a:rPr>
              <a:t>*</a:t>
            </a:r>
            <a:r>
              <a:rPr lang="en-US" sz="2000" b="0" i="1" dirty="0" smtClean="0">
                <a:latin typeface="+mn-lt"/>
              </a:rPr>
              <a:t>Be sure to revisit your interagency agreement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after this presentation has concluded to make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sure it reflects any changes made as a result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of your discussions. </a:t>
            </a:r>
          </a:p>
          <a:p>
            <a:pPr marL="50800" indent="0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26" y="5257800"/>
            <a:ext cx="1188974" cy="118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1" y="6086265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6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Prepare Families for the Transition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57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of a birthday cupcake with a number two candle 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/>
          <a:stretch/>
        </p:blipFill>
        <p:spPr>
          <a:xfrm>
            <a:off x="787401" y="1170432"/>
            <a:ext cx="3530600" cy="4429622"/>
          </a:xfrm>
          <a:prstGeom prst="rect">
            <a:avLst/>
          </a:prstGeom>
        </p:spPr>
      </p:pic>
      <p:pic>
        <p:nvPicPr>
          <p:cNvPr id="9" name="Picture 8" descr="picture of a birthday cupcake with a number three candl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4929767" y="969264"/>
            <a:ext cx="3530600" cy="46307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When can a child transition?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767" y="54619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2400" dirty="0"/>
              <a:t>At the start of the school </a:t>
            </a:r>
            <a:r>
              <a:rPr lang="en-US" sz="2400" dirty="0" smtClean="0"/>
              <a:t>year</a:t>
            </a:r>
          </a:p>
          <a:p>
            <a:pPr lvl="1" algn="ctr"/>
            <a:r>
              <a:rPr lang="en-US" sz="2400" dirty="0" smtClean="0"/>
              <a:t>if </a:t>
            </a:r>
            <a:r>
              <a:rPr lang="en-US" sz="2400" dirty="0">
                <a:latin typeface="+mj-lt"/>
              </a:rPr>
              <a:t>two</a:t>
            </a:r>
            <a:r>
              <a:rPr lang="en-US" sz="2400" dirty="0"/>
              <a:t> by September 30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4166" y="5461909"/>
            <a:ext cx="348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smtClean="0">
                <a:latin typeface="+mj-lt"/>
              </a:rPr>
              <a:t>By </a:t>
            </a:r>
            <a:r>
              <a:rPr lang="en-US" sz="2400" dirty="0">
                <a:latin typeface="+mj-lt"/>
              </a:rPr>
              <a:t>the child’s third </a:t>
            </a:r>
            <a:r>
              <a:rPr lang="en-US" sz="2400" dirty="0" smtClean="0">
                <a:latin typeface="+mn-lt"/>
              </a:rPr>
              <a:t>birthday</a:t>
            </a:r>
            <a:endParaRPr lang="en-US" sz="2400" dirty="0">
              <a:latin typeface="+mn-lt"/>
            </a:endParaRPr>
          </a:p>
        </p:txBody>
      </p:sp>
      <p:pic>
        <p:nvPicPr>
          <p:cNvPr id="11" name="Picture 2" descr="VA DBHD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8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19074" y="760413"/>
            <a:ext cx="8591550" cy="4811712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4000" dirty="0" smtClean="0">
                <a:solidFill>
                  <a:schemeClr val="tx1"/>
                </a:solidFill>
                <a:latin typeface="+mj-lt"/>
              </a:rPr>
              <a:t>Any child “potentially eligible” for special education and related services will be referred unless a family opts out. </a:t>
            </a:r>
          </a:p>
          <a:p>
            <a:endParaRPr lang="en-US" sz="4000" dirty="0" smtClean="0">
              <a:latin typeface="+mj-lt"/>
            </a:endParaRPr>
          </a:p>
          <a:p>
            <a:pPr marL="50800" indent="0" algn="ctr">
              <a:buNone/>
            </a:pPr>
            <a:r>
              <a:rPr lang="en-US" sz="4000" dirty="0" smtClean="0">
                <a:latin typeface="+mj-lt"/>
              </a:rPr>
              <a:t>When to transition is a decision made by the family. 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9074" y="512064"/>
            <a:ext cx="8592065" cy="111556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Prepare for the Transition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2046585"/>
            <a:ext cx="8744130" cy="4690872"/>
          </a:xfrm>
        </p:spPr>
        <p:txBody>
          <a:bodyPr/>
          <a:lstStyle/>
          <a:p>
            <a:r>
              <a:rPr lang="en-US" sz="2400" b="0" dirty="0" smtClean="0">
                <a:latin typeface="+mj-lt"/>
              </a:rPr>
              <a:t>Inform families that EI serves infants and toddlers birth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to age three </a:t>
            </a:r>
            <a:r>
              <a:rPr lang="en-US" sz="2400" b="0" dirty="0" smtClean="0">
                <a:latin typeface="+mj-lt"/>
              </a:rPr>
              <a:t>and ECSE serves children ages two through five.</a:t>
            </a:r>
          </a:p>
          <a:p>
            <a:r>
              <a:rPr lang="en-US" sz="2400" b="0" dirty="0" smtClean="0">
                <a:latin typeface="+mj-lt"/>
              </a:rPr>
              <a:t>Explain to the family that transition is a process and not a single event.</a:t>
            </a:r>
          </a:p>
          <a:p>
            <a:r>
              <a:rPr lang="en-US" sz="2400" b="0" dirty="0" smtClean="0">
                <a:latin typeface="+mj-lt"/>
              </a:rPr>
              <a:t>Provide families with transition information in a variety of ways—for example, in writing, through discussion, with trainings, videos, and/or brochures. Document in the child’s record how the information was provided.</a:t>
            </a:r>
          </a:p>
          <a:p>
            <a:r>
              <a:rPr lang="en-US" sz="2400" b="0" dirty="0" smtClean="0">
                <a:latin typeface="+mj-lt"/>
              </a:rPr>
              <a:t>Explain to the family differences in eligibility criteria between EI and ECSE.</a:t>
            </a:r>
          </a:p>
          <a:p>
            <a:pPr marL="50800" indent="0">
              <a:buNone/>
            </a:pP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/>
          <p:cNvSpPr>
            <a:spLocks noGrp="1"/>
          </p:cNvSpPr>
          <p:nvPr>
            <p:ph type="title"/>
          </p:nvPr>
        </p:nvSpPr>
        <p:spPr>
          <a:xfrm>
            <a:off x="219074" y="457200"/>
            <a:ext cx="8592065" cy="111556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Prepare for the Transition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1808018"/>
            <a:ext cx="8744130" cy="4548334"/>
          </a:xfrm>
        </p:spPr>
        <p:txBody>
          <a:bodyPr/>
          <a:lstStyle/>
          <a:p>
            <a:r>
              <a:rPr lang="en-US" sz="2400" b="0" dirty="0" smtClean="0">
                <a:latin typeface="+mn-lt"/>
              </a:rPr>
              <a:t>Part B, educate Part C on criteria for eligibility for special education and related services.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Part B, let Part C know if you offer rolling admission for children who turn 2 after September 30 or if you make changes to your policy or practice. 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2" descr="picture of a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96" y="5041016"/>
            <a:ext cx="1553407" cy="155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92" y="365520"/>
            <a:ext cx="8514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Prepare for the Transition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35661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Identify all Potential Transition Options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0" y="433006"/>
            <a:ext cx="8592065" cy="1413066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Identify all Potential Transition 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Options</a:t>
            </a:r>
            <a:r>
              <a:rPr lang="en-US" sz="3600" dirty="0" smtClean="0">
                <a:latin typeface="+mj-lt"/>
              </a:rPr>
              <a:t/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Recommended Practices</a:t>
            </a:r>
            <a:endParaRPr lang="en-US" sz="36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0" y="2090674"/>
            <a:ext cx="8592065" cy="3776473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Research and maintain current information regarding various program and service options available for children at age three and their </a:t>
            </a:r>
            <a:r>
              <a:rPr lang="en-US" sz="2400" b="0" dirty="0" smtClean="0">
                <a:latin typeface="+mn-lt"/>
              </a:rPr>
              <a:t>families.</a:t>
            </a:r>
          </a:p>
          <a:p>
            <a:r>
              <a:rPr lang="en-US" sz="2400" b="0" dirty="0" smtClean="0">
                <a:latin typeface="+mn-lt"/>
              </a:rPr>
              <a:t>Create </a:t>
            </a:r>
            <a:r>
              <a:rPr lang="en-US" sz="2400" b="0" dirty="0">
                <a:latin typeface="+mn-lt"/>
              </a:rPr>
              <a:t>a mechanism for sharing information about community-wide activities and 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events with each other and with families.</a:t>
            </a:r>
          </a:p>
          <a:p>
            <a:r>
              <a:rPr lang="en-US" sz="2400" b="0" dirty="0" smtClean="0">
                <a:latin typeface="+mn-lt"/>
              </a:rPr>
              <a:t>Compile </a:t>
            </a:r>
            <a:r>
              <a:rPr lang="en-US" sz="2400" b="0" dirty="0">
                <a:latin typeface="+mn-lt"/>
              </a:rPr>
              <a:t>and maintain an up-to-date list of community resources with contacts, eligibility requirements, and enrollment procedures to provide to </a:t>
            </a:r>
            <a:r>
              <a:rPr lang="en-US" sz="2400" b="0" dirty="0" smtClean="0">
                <a:latin typeface="+mn-lt"/>
              </a:rPr>
              <a:t>families.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5" y="5340881"/>
            <a:ext cx="1365044" cy="13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9332" y="744453"/>
            <a:ext cx="8551334" cy="17854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How do </a:t>
            </a:r>
            <a:r>
              <a:rPr lang="en-US" sz="4000" b="1" u="sng" dirty="0" smtClean="0">
                <a:latin typeface="+mn-lt"/>
              </a:rPr>
              <a:t>you</a:t>
            </a:r>
            <a:r>
              <a:rPr lang="en-US" sz="4000" dirty="0" smtClean="0">
                <a:latin typeface="+mn-lt"/>
              </a:rPr>
              <a:t> communicate and share knowledge and information  between </a:t>
            </a:r>
            <a:br>
              <a:rPr lang="en-US" sz="4000" dirty="0" smtClean="0">
                <a:latin typeface="+mn-lt"/>
              </a:rPr>
            </a:b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Part C </a:t>
            </a:r>
            <a:r>
              <a:rPr lang="en-US" sz="4000" dirty="0" smtClean="0">
                <a:latin typeface="+mn-lt"/>
              </a:rPr>
              <a:t>and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Part B</a:t>
            </a:r>
            <a:r>
              <a:rPr lang="en-US" sz="4000" dirty="0" smtClean="0">
                <a:latin typeface="+mn-lt"/>
              </a:rPr>
              <a:t> to make sure the transition goes smoothly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4" name="Picture 3" descr="Picture of cups connected by a str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2"/>
          <a:stretch/>
        </p:blipFill>
        <p:spPr>
          <a:xfrm>
            <a:off x="427648" y="3487479"/>
            <a:ext cx="8353018" cy="3200400"/>
          </a:xfrm>
          <a:prstGeom prst="rect">
            <a:avLst/>
          </a:prstGeom>
        </p:spPr>
      </p:pic>
      <p:sp>
        <p:nvSpPr>
          <p:cNvPr id="5" name="Title 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2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Part B Service Delivery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Educational Environments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449" y="1417638"/>
            <a:ext cx="8001786" cy="4525963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Regular Early Childhood Program </a:t>
            </a:r>
            <a:r>
              <a:rPr lang="en-US" sz="2400" b="0" dirty="0" smtClean="0">
                <a:latin typeface="+mn-lt"/>
              </a:rPr>
              <a:t>(e.g., Virginia Preschool Initiative, Head Start)</a:t>
            </a:r>
            <a:endParaRPr lang="en-US" sz="2400" b="0" dirty="0">
              <a:latin typeface="+mn-lt"/>
            </a:endParaRPr>
          </a:p>
          <a:p>
            <a:r>
              <a:rPr lang="en-US" sz="2400" b="0" dirty="0">
                <a:latin typeface="+mn-lt"/>
              </a:rPr>
              <a:t>Separate Class</a:t>
            </a:r>
          </a:p>
          <a:p>
            <a:r>
              <a:rPr lang="en-US" sz="2400" b="0" dirty="0">
                <a:latin typeface="+mn-lt"/>
              </a:rPr>
              <a:t>Separate School</a:t>
            </a:r>
          </a:p>
          <a:p>
            <a:r>
              <a:rPr lang="en-US" sz="2400" b="0" dirty="0">
                <a:latin typeface="+mn-lt"/>
              </a:rPr>
              <a:t>Residential Program</a:t>
            </a:r>
          </a:p>
          <a:p>
            <a:r>
              <a:rPr lang="en-US" sz="2400" b="0" dirty="0">
                <a:latin typeface="+mn-lt"/>
              </a:rPr>
              <a:t>Home</a:t>
            </a:r>
          </a:p>
          <a:p>
            <a:r>
              <a:rPr lang="en-US" sz="2400" b="0" dirty="0">
                <a:latin typeface="+mn-lt"/>
              </a:rPr>
              <a:t>Service Provider Location (e.g., speech therapist’s office)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0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59" y="163802"/>
            <a:ext cx="8592065" cy="141763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  <a:ea typeface="SimSun" panose="02010600030101010101" pitchFamily="2" charset="-122"/>
              </a:rPr>
              <a:t>Part B Service Delivery</a:t>
            </a:r>
            <a:r>
              <a:rPr lang="en-US" sz="4000" dirty="0" smtClean="0">
                <a:latin typeface="+mj-lt"/>
                <a:ea typeface="SimSun" panose="02010600030101010101" pitchFamily="2" charset="-122"/>
              </a:rPr>
              <a:t/>
            </a:r>
            <a:br>
              <a:rPr lang="en-US" sz="4000" dirty="0" smtClean="0">
                <a:latin typeface="+mj-lt"/>
                <a:ea typeface="SimSun" panose="02010600030101010101" pitchFamily="2" charset="-122"/>
              </a:rPr>
            </a:br>
            <a:r>
              <a:rPr lang="en-US" sz="4000" dirty="0" smtClean="0">
                <a:latin typeface="+mj-lt"/>
                <a:ea typeface="SimSun" panose="02010600030101010101" pitchFamily="2" charset="-122"/>
              </a:rPr>
              <a:t>Recommended Practices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69" y="1570038"/>
            <a:ext cx="8818047" cy="4935411"/>
          </a:xfrm>
        </p:spPr>
        <p:txBody>
          <a:bodyPr/>
          <a:lstStyle/>
          <a:p>
            <a:r>
              <a:rPr lang="en-US" sz="2000" b="0" dirty="0" smtClean="0">
                <a:latin typeface="+mn-lt"/>
              </a:rPr>
              <a:t>Part C, explain to the family the option to transition to Part B at age two or three.</a:t>
            </a:r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Explain </a:t>
            </a:r>
            <a:r>
              <a:rPr lang="en-US" sz="2000" b="0" dirty="0">
                <a:latin typeface="+mn-lt"/>
              </a:rPr>
              <a:t>to the family differences in eligibility criteria between EI and </a:t>
            </a:r>
            <a:r>
              <a:rPr lang="en-US" sz="2000" b="0" dirty="0" smtClean="0">
                <a:latin typeface="+mn-lt"/>
              </a:rPr>
              <a:t>ECSE.</a:t>
            </a:r>
          </a:p>
          <a:p>
            <a:r>
              <a:rPr lang="en-US" sz="2000" b="0" dirty="0" smtClean="0">
                <a:latin typeface="+mn-lt"/>
              </a:rPr>
              <a:t>Suggest families attend a Transition Conference prior to notification/referral so families can learn more about the services offered by the LEA and make an informed decision whether to refer and when. (Part C cannot require the conference prior to notification.)</a:t>
            </a:r>
          </a:p>
          <a:p>
            <a:r>
              <a:rPr lang="en-US" sz="2000" b="0" dirty="0" smtClean="0">
                <a:latin typeface="+mn-lt"/>
              </a:rPr>
              <a:t>Part B, educate Part C on the services and placements offered in the LEA. In the event something changes, be sure to let Part C know. This not only informs Part C of the change, but is also an opportunity to educate Part C on the factors considered when determining placement options. </a:t>
            </a:r>
            <a:endParaRPr lang="en-US" sz="2000" b="0" dirty="0">
              <a:latin typeface="+mn-lt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5648202"/>
            <a:ext cx="1073275" cy="1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Transition Conference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2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433707"/>
            <a:ext cx="8592065" cy="11430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Transition Conference </a:t>
            </a:r>
            <a:r>
              <a:rPr lang="en-US" sz="4000" dirty="0">
                <a:latin typeface="+mj-lt"/>
              </a:rPr>
              <a:t/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Recommended Practices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689" y="1703548"/>
            <a:ext cx="8592065" cy="452596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Encourage families to invite persons of their choice, such as other family members or a family resource center parent, to attend their transition conference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>
                <a:latin typeface="+mj-lt"/>
              </a:rPr>
              <a:t>In the event that the family declines the transition </a:t>
            </a:r>
            <a:r>
              <a:rPr lang="en-US" sz="2000" b="0" dirty="0" smtClean="0">
                <a:latin typeface="+mj-lt"/>
              </a:rPr>
              <a:t>conference, document </a:t>
            </a:r>
            <a:r>
              <a:rPr lang="en-US" sz="2000" b="0" dirty="0">
                <a:latin typeface="+mj-lt"/>
              </a:rPr>
              <a:t>the family’s preference in the IFSP and notify the </a:t>
            </a:r>
            <a:r>
              <a:rPr lang="en-US" sz="2000" b="0" dirty="0" smtClean="0">
                <a:latin typeface="+mj-lt"/>
              </a:rPr>
              <a:t>LEA.</a:t>
            </a:r>
          </a:p>
          <a:p>
            <a:r>
              <a:rPr lang="en-US" sz="2000" b="0" dirty="0">
                <a:latin typeface="+mj-lt"/>
              </a:rPr>
              <a:t>Work with the LEA to establish a range of dates and times </a:t>
            </a:r>
            <a:r>
              <a:rPr lang="en-US" sz="2000" b="0" dirty="0" smtClean="0">
                <a:latin typeface="+mj-lt"/>
              </a:rPr>
              <a:t>or to designate a specific day of the month (e.g., third Tuesday) for </a:t>
            </a:r>
            <a:r>
              <a:rPr lang="en-US" sz="2000" b="0" dirty="0">
                <a:latin typeface="+mj-lt"/>
              </a:rPr>
              <a:t>the transition </a:t>
            </a:r>
            <a:r>
              <a:rPr lang="en-US" sz="2000" b="0" dirty="0" smtClean="0">
                <a:latin typeface="+mj-lt"/>
              </a:rPr>
              <a:t>conference.</a:t>
            </a:r>
          </a:p>
          <a:p>
            <a:r>
              <a:rPr lang="en-US" sz="2000" b="0" dirty="0">
                <a:latin typeface="+mj-lt"/>
              </a:rPr>
              <a:t>Establish time slots for </a:t>
            </a:r>
            <a:r>
              <a:rPr lang="en-US" sz="2000" b="0" dirty="0" smtClean="0">
                <a:latin typeface="+mj-lt"/>
              </a:rPr>
              <a:t>the transition conference prior </a:t>
            </a:r>
            <a:r>
              <a:rPr lang="en-US" sz="2000" b="0" dirty="0">
                <a:latin typeface="+mj-lt"/>
              </a:rPr>
              <a:t>to extended breaks in the LEA </a:t>
            </a:r>
            <a:r>
              <a:rPr lang="en-US" sz="2000" b="0" dirty="0" smtClean="0">
                <a:latin typeface="+mj-lt"/>
              </a:rPr>
              <a:t>program (e.g., summer months).</a:t>
            </a:r>
          </a:p>
          <a:p>
            <a:r>
              <a:rPr lang="en-US" sz="2000" b="0" dirty="0">
                <a:latin typeface="+mj-lt"/>
              </a:rPr>
              <a:t>Bring all necessary documents including </a:t>
            </a:r>
            <a:r>
              <a:rPr lang="en-US" sz="2000" b="0" dirty="0" smtClean="0">
                <a:latin typeface="+mj-lt"/>
              </a:rPr>
              <a:t>consent </a:t>
            </a:r>
            <a:r>
              <a:rPr lang="en-US" sz="2000" b="0" dirty="0">
                <a:latin typeface="+mj-lt"/>
              </a:rPr>
              <a:t>forms to the </a:t>
            </a:r>
            <a:r>
              <a:rPr lang="en-US" sz="2000" b="0" dirty="0" smtClean="0">
                <a:latin typeface="+mj-lt"/>
              </a:rPr>
              <a:t>meeting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smtClean="0">
                <a:latin typeface="+mj-lt"/>
              </a:rPr>
              <a:t>in case they are needed. </a:t>
            </a:r>
            <a:endParaRPr lang="en-US" sz="2000" b="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5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219074" y="388938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Transition Conference 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0" y="1921382"/>
            <a:ext cx="8592065" cy="4151377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Determine </a:t>
            </a:r>
            <a:r>
              <a:rPr lang="en-US" sz="2000" b="0" dirty="0">
                <a:latin typeface="+mj-lt"/>
              </a:rPr>
              <a:t>participant </a:t>
            </a:r>
            <a:r>
              <a:rPr lang="en-US" sz="2000" b="0" dirty="0" smtClean="0">
                <a:latin typeface="+mj-lt"/>
              </a:rPr>
              <a:t>roles and responsibilities for sharing transition information.</a:t>
            </a:r>
          </a:p>
          <a:p>
            <a:r>
              <a:rPr lang="en-US" sz="2000" b="0" dirty="0" smtClean="0">
                <a:latin typeface="+mj-lt"/>
              </a:rPr>
              <a:t>Explain all components of referral and evaluation.</a:t>
            </a:r>
          </a:p>
          <a:p>
            <a:r>
              <a:rPr lang="en-US" sz="2000" b="0" dirty="0" smtClean="0">
                <a:latin typeface="+mj-lt"/>
              </a:rPr>
              <a:t>Part B, provide </a:t>
            </a:r>
            <a:r>
              <a:rPr lang="en-US" sz="2000" b="0" dirty="0">
                <a:latin typeface="+mj-lt"/>
              </a:rPr>
              <a:t>written material on LEA services, assessment procedures, and </a:t>
            </a:r>
            <a:r>
              <a:rPr lang="en-US" sz="2000" b="0" dirty="0" smtClean="0">
                <a:latin typeface="+mj-lt"/>
              </a:rPr>
              <a:t>Part B Eligibility criteria.  Create locally </a:t>
            </a:r>
            <a:r>
              <a:rPr lang="en-US" sz="2000" b="0" dirty="0">
                <a:latin typeface="+mj-lt"/>
              </a:rPr>
              <a:t>developed transition </a:t>
            </a:r>
            <a:r>
              <a:rPr lang="en-US" sz="2000" b="0" dirty="0" smtClean="0">
                <a:latin typeface="+mj-lt"/>
              </a:rPr>
              <a:t>materials and update </a:t>
            </a:r>
            <a:r>
              <a:rPr lang="en-US" sz="2000" b="0" dirty="0">
                <a:latin typeface="+mj-lt"/>
              </a:rPr>
              <a:t>them as necessary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>
                <a:latin typeface="+mj-lt"/>
              </a:rPr>
              <a:t>Provide </a:t>
            </a:r>
            <a:r>
              <a:rPr lang="en-US" sz="2000" b="0" dirty="0" smtClean="0">
                <a:latin typeface="+mj-lt"/>
              </a:rPr>
              <a:t>families </a:t>
            </a:r>
            <a:r>
              <a:rPr lang="en-US" sz="2000" b="0" dirty="0">
                <a:latin typeface="+mj-lt"/>
              </a:rPr>
              <a:t>with useful w</a:t>
            </a:r>
            <a:r>
              <a:rPr lang="en-US" sz="2000" b="0" dirty="0" smtClean="0">
                <a:latin typeface="+mj-lt"/>
              </a:rPr>
              <a:t>ebsites, brochures, and other resources.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Part B, do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not treat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the Transition Conference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as a school based team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meeting to determine whether the child should be evaluated.  </a:t>
            </a:r>
            <a:endParaRPr lang="en-US" sz="2000" b="0" dirty="0">
              <a:solidFill>
                <a:schemeClr val="tx1"/>
              </a:solidFill>
              <a:latin typeface="+mj-lt"/>
            </a:endParaRPr>
          </a:p>
          <a:p>
            <a:pPr marL="5080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4" y="5377180"/>
            <a:ext cx="1060704" cy="106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560" y="498764"/>
            <a:ext cx="8592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Transition Conference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12250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Notifications/Referrals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sz="4000" dirty="0" smtClean="0">
                <a:latin typeface="+mj-lt"/>
              </a:rPr>
              <a:t>Notification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133600"/>
            <a:ext cx="678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Notification = </a:t>
            </a:r>
            <a:r>
              <a:rPr lang="en-US" sz="3200" dirty="0" smtClean="0">
                <a:latin typeface="+mj-lt"/>
              </a:rPr>
              <a:t>Referral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Receipt of Referral begins the 65 Days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Notifications are sent all year long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All potentially eligible children are referred unless a family “opts out”</a:t>
            </a:r>
          </a:p>
          <a:p>
            <a:pPr>
              <a:buClr>
                <a:srgbClr val="00B050"/>
              </a:buClr>
            </a:pPr>
            <a:endParaRPr lang="en-US" sz="3200" dirty="0"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a wooden train track with toy train at a fork in the trac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/>
          <a:stretch/>
        </p:blipFill>
        <p:spPr>
          <a:xfrm>
            <a:off x="0" y="190005"/>
            <a:ext cx="468479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4307" y="332509"/>
            <a:ext cx="2860715" cy="12827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Don’t Forget!</a:t>
            </a:r>
            <a:endParaRPr lang="en-US" sz="4000" dirty="0">
              <a:latin typeface="+mj-lt"/>
            </a:endParaRPr>
          </a:p>
        </p:txBody>
      </p:sp>
      <p:sp>
        <p:nvSpPr>
          <p:cNvPr id="4" name="Rectangle 3" descr="blue back round"/>
          <p:cNvSpPr/>
          <p:nvPr/>
        </p:nvSpPr>
        <p:spPr>
          <a:xfrm>
            <a:off x="4684795" y="190005"/>
            <a:ext cx="44592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94315" y="1102456"/>
            <a:ext cx="3714750" cy="506083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April 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1st if 2 by Sept. 30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  or</a:t>
            </a:r>
          </a:p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6 months prior to 3rd 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birthday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7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sz="4000" dirty="0" smtClean="0">
                <a:latin typeface="+mj-lt"/>
              </a:rPr>
              <a:t>Notification - Considerations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00" y="1876301"/>
            <a:ext cx="6781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>
              <a:buClr>
                <a:srgbClr val="00B050"/>
              </a:buClr>
            </a:pPr>
            <a:r>
              <a:rPr lang="en-US" sz="2400" dirty="0" smtClean="0">
                <a:latin typeface="+mn-lt"/>
              </a:rPr>
              <a:t>Referrals after the target date in Interagency Agreement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n-lt"/>
            </a:endParaRP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Families can change their mind and opt in for notification at any time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n-lt"/>
            </a:endParaRP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Children may be referred to Part C after April first or within six months of the child turning three</a:t>
            </a:r>
            <a:endParaRPr lang="en-US" sz="2400" dirty="0">
              <a:latin typeface="+mn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Presentation Guide</a:t>
            </a:r>
            <a:endParaRPr lang="en-US" sz="40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9344"/>
            <a:ext cx="8229600" cy="4516821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Documents key pieces of the transition process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Discussion guide for reviewing recommended practices and documenting how they will be implemented</a:t>
            </a:r>
          </a:p>
          <a:p>
            <a:endParaRPr lang="en-US" sz="2400" b="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Have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a picture of the presentation 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guide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  <a:p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56350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Notification/Referral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16" y="1399350"/>
            <a:ext cx="8592065" cy="5423070"/>
          </a:xfrm>
        </p:spPr>
        <p:txBody>
          <a:bodyPr/>
          <a:lstStyle/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Part C, educate Part B on regulations and procedures regarding notification/referral requirements, including what is meant by “potentially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eligible.” </a:t>
            </a:r>
            <a:endParaRPr lang="en-US" dirty="0" smtClean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Identify 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LEA 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contact(s)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 Part B notification/referral.</a:t>
            </a:r>
          </a:p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Identify the EI contact who is responsible for sending </a:t>
            </a: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notification/referral.</a:t>
            </a:r>
            <a:endParaRPr lang="en-US" dirty="0" smtClean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Establish </a:t>
            </a:r>
            <a:r>
              <a:rPr lang="en-US" sz="2400" b="0" dirty="0">
                <a:latin typeface="+mj-lt"/>
              </a:rPr>
              <a:t>a process of communication between the sending and receiving agencies regarding the </a:t>
            </a:r>
            <a:r>
              <a:rPr lang="en-US" sz="2400" b="0" dirty="0" smtClean="0">
                <a:latin typeface="+mj-lt"/>
              </a:rPr>
              <a:t>notification/referral</a:t>
            </a:r>
            <a:r>
              <a:rPr lang="en-US" sz="2400" b="0" dirty="0">
                <a:latin typeface="+mj-lt"/>
              </a:rPr>
              <a:t>. Ensure that the process is in </a:t>
            </a:r>
            <a:r>
              <a:rPr lang="en-US" sz="2400" b="0" dirty="0" smtClean="0">
                <a:latin typeface="+mj-lt"/>
              </a:rPr>
              <a:t>writing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(in the local agreement</a:t>
            </a:r>
            <a:r>
              <a:rPr lang="en-US" sz="2400" b="0" dirty="0" smtClean="0">
                <a:latin typeface="+mj-lt"/>
              </a:rPr>
              <a:t>).</a:t>
            </a:r>
          </a:p>
          <a:p>
            <a:r>
              <a:rPr lang="en-US" sz="2400" b="0" dirty="0" smtClean="0">
                <a:latin typeface="+mj-lt"/>
              </a:rPr>
              <a:t>Include documentation </a:t>
            </a:r>
            <a:r>
              <a:rPr lang="en-US" sz="2400" b="0" dirty="0">
                <a:latin typeface="+mj-lt"/>
              </a:rPr>
              <a:t>of the notification/referral in the child’s record</a:t>
            </a:r>
            <a:r>
              <a:rPr lang="en-US" sz="2400" b="0" dirty="0" smtClean="0">
                <a:latin typeface="+mj-lt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Notification/Referral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7" y="1448670"/>
            <a:ext cx="8592065" cy="4059937"/>
          </a:xfrm>
        </p:spPr>
        <p:txBody>
          <a:bodyPr/>
          <a:lstStyle/>
          <a:p>
            <a:r>
              <a:rPr lang="en-US" sz="2400" b="0" dirty="0">
                <a:latin typeface="+mj-lt"/>
              </a:rPr>
              <a:t>Have a process in place to ensure a referral is sent and received in a manner that is secure and timely.</a:t>
            </a:r>
          </a:p>
          <a:p>
            <a:r>
              <a:rPr lang="en-US" sz="2400" b="0" dirty="0">
                <a:latin typeface="+mj-lt"/>
              </a:rPr>
              <a:t>As part of the process, the LEA is to confirm receipt of notification.</a:t>
            </a:r>
          </a:p>
          <a:p>
            <a:r>
              <a:rPr lang="en-US" sz="2400" b="0" dirty="0" smtClean="0">
                <a:latin typeface="+mj-lt"/>
              </a:rPr>
              <a:t>For each child referred,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identify the EI service coordinator.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Part B maintain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contact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EI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service coordinator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throughout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notification/referral process.</a:t>
            </a:r>
          </a:p>
          <a:p>
            <a:r>
              <a:rPr lang="en-US" sz="2400" b="0" dirty="0" smtClean="0">
                <a:latin typeface="+mj-lt"/>
              </a:rPr>
              <a:t>Notify LEA if the family changed their mind or if it was a late referral to EI.</a:t>
            </a:r>
            <a:endParaRPr lang="en-US" sz="2400" b="0" dirty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When there are a large number of children being referred to an LEA, consider an earlier timeline to send the notification/referral.</a:t>
            </a:r>
          </a:p>
          <a:p>
            <a:pPr marL="50800" indent="0">
              <a:buNone/>
            </a:pPr>
            <a:endParaRPr lang="en-US" sz="2400" dirty="0">
              <a:solidFill>
                <a:srgbClr val="00B050"/>
              </a:solidFill>
              <a:latin typeface="+mn-lt"/>
            </a:endParaRPr>
          </a:p>
          <a:p>
            <a:endParaRPr lang="en-US" sz="2400" b="0" dirty="0" smtClean="0">
              <a:latin typeface="+mj-lt"/>
            </a:endParaRPr>
          </a:p>
          <a:p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5694363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639" y="125231"/>
            <a:ext cx="8176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Notification/Referral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38802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Late Referrals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9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432375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Late Referrals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830389"/>
            <a:ext cx="8592065" cy="4525963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Know the Regulations regarding what is / is not considered notification from Part C. </a:t>
            </a:r>
          </a:p>
          <a:p>
            <a:r>
              <a:rPr lang="en-US" sz="2000" b="0" dirty="0" smtClean="0">
                <a:latin typeface="+mj-lt"/>
              </a:rPr>
              <a:t>Establish </a:t>
            </a:r>
            <a:r>
              <a:rPr lang="en-US" sz="2000" b="0" dirty="0">
                <a:latin typeface="+mj-lt"/>
              </a:rPr>
              <a:t>local procedures between </a:t>
            </a:r>
            <a:r>
              <a:rPr lang="en-US" sz="2000" b="0" dirty="0" smtClean="0">
                <a:latin typeface="+mj-lt"/>
              </a:rPr>
              <a:t>EI </a:t>
            </a:r>
            <a:r>
              <a:rPr lang="en-US" sz="2000" b="0" dirty="0">
                <a:latin typeface="+mj-lt"/>
              </a:rPr>
              <a:t>and the </a:t>
            </a:r>
            <a:r>
              <a:rPr lang="en-US" sz="2000" b="0" dirty="0" smtClean="0">
                <a:latin typeface="+mj-lt"/>
              </a:rPr>
              <a:t>LEA </a:t>
            </a:r>
            <a:r>
              <a:rPr lang="en-US" sz="2000" b="0" dirty="0">
                <a:latin typeface="+mj-lt"/>
              </a:rPr>
              <a:t>to respond to late </a:t>
            </a:r>
            <a:r>
              <a:rPr lang="en-US" sz="2000" b="0" dirty="0" smtClean="0">
                <a:latin typeface="+mj-lt"/>
              </a:rPr>
              <a:t>referrals to Part C </a:t>
            </a:r>
            <a:r>
              <a:rPr lang="en-US" sz="2000" b="0" dirty="0">
                <a:latin typeface="+mj-lt"/>
              </a:rPr>
              <a:t>as part of the interagency agreement. </a:t>
            </a:r>
            <a:endParaRPr lang="en-US" sz="2000" b="0" dirty="0" smtClean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Include processes to communicate between agencies quickly. </a:t>
            </a:r>
            <a:endParaRPr lang="en-US" sz="2000" dirty="0" smtClean="0">
              <a:latin typeface="+mj-lt"/>
            </a:endParaRPr>
          </a:p>
          <a:p>
            <a:r>
              <a:rPr lang="en-US" sz="2000" b="0" dirty="0">
                <a:solidFill>
                  <a:schemeClr val="tx1"/>
                </a:solidFill>
                <a:latin typeface="+mj-lt"/>
              </a:rPr>
              <a:t>Plan and conduct joint evaluations between Early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Intervention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and LEAs when feasible to do so. </a:t>
            </a:r>
            <a:endParaRPr lang="en-US" sz="2000" b="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000" b="0" dirty="0" smtClean="0">
                <a:latin typeface="+mj-lt"/>
              </a:rPr>
              <a:t>Part C, when there is a late referral, let the LEA know why it is late. If it is an exception provided by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OSEP</a:t>
            </a:r>
            <a:r>
              <a:rPr lang="en-US" sz="2000" b="0" dirty="0" smtClean="0">
                <a:latin typeface="+mj-lt"/>
              </a:rPr>
              <a:t> both agencies will then be aware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000" b="0" dirty="0" smtClean="0">
                <a:solidFill>
                  <a:schemeClr val="tx1"/>
                </a:solidFill>
              </a:rPr>
              <a:t>If </a:t>
            </a:r>
            <a:r>
              <a:rPr lang="en-US" sz="2000" b="0" dirty="0">
                <a:solidFill>
                  <a:schemeClr val="tx1"/>
                </a:solidFill>
              </a:rPr>
              <a:t>the reason is due to human error, discuss the issue and determine how to resolve the issue immediately.  </a:t>
            </a:r>
          </a:p>
          <a:p>
            <a:endParaRPr lang="en-US" sz="20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02" y="5779008"/>
            <a:ext cx="832358" cy="8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6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Summer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Summer</a:t>
            </a:r>
            <a:r>
              <a:rPr lang="en-US" sz="4000" dirty="0" smtClean="0">
                <a:latin typeface="+mj-lt"/>
              </a:rPr>
              <a:t>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517904"/>
            <a:ext cx="8592065" cy="4608261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Work </a:t>
            </a:r>
            <a:r>
              <a:rPr lang="en-US" sz="2000" b="0" dirty="0">
                <a:latin typeface="+mj-lt"/>
              </a:rPr>
              <a:t>together to hold transition conferences and make referrals for children with summer birthdays prior to the date when the LEA begins an extended program </a:t>
            </a:r>
            <a:r>
              <a:rPr lang="en-US" sz="2000" b="0" dirty="0" smtClean="0">
                <a:latin typeface="+mj-lt"/>
              </a:rPr>
              <a:t>break when possible.</a:t>
            </a:r>
          </a:p>
          <a:p>
            <a:r>
              <a:rPr lang="en-US" sz="2000" b="0" dirty="0">
                <a:latin typeface="+mj-lt"/>
              </a:rPr>
              <a:t>Establish time slots for </a:t>
            </a:r>
            <a:r>
              <a:rPr lang="en-US" sz="2000" b="0" dirty="0" smtClean="0">
                <a:latin typeface="+mj-lt"/>
              </a:rPr>
              <a:t>meetings and transition conferences prior </a:t>
            </a:r>
            <a:r>
              <a:rPr lang="en-US" sz="2000" b="0" dirty="0">
                <a:latin typeface="+mj-lt"/>
              </a:rPr>
              <a:t>to extended breaks in the LEA program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 smtClean="0">
                <a:latin typeface="+mj-lt"/>
              </a:rPr>
              <a:t>Coordinate </a:t>
            </a:r>
            <a:r>
              <a:rPr lang="en-US" sz="2000" b="0" dirty="0">
                <a:latin typeface="+mj-lt"/>
              </a:rPr>
              <a:t>transition conferences and referral dates for children with summer </a:t>
            </a:r>
            <a:r>
              <a:rPr lang="en-US" sz="2000" b="0" dirty="0" smtClean="0">
                <a:latin typeface="+mj-lt"/>
              </a:rPr>
              <a:t>birthdays.</a:t>
            </a:r>
          </a:p>
          <a:p>
            <a:r>
              <a:rPr lang="en-US" sz="2000" b="0" dirty="0" smtClean="0">
                <a:latin typeface="+mj-lt"/>
              </a:rPr>
              <a:t>Work </a:t>
            </a:r>
            <a:r>
              <a:rPr lang="en-US" sz="2000" b="0" dirty="0">
                <a:latin typeface="+mj-lt"/>
              </a:rPr>
              <a:t>with the families of children who have summer birthdays to ensure that they can accommodate attendance at the meeting, working around potential summer or holiday travel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 smtClean="0">
                <a:latin typeface="+mj-lt"/>
              </a:rPr>
              <a:t>Part B, notify Part C of any changes to operations, including the person receiving and responding to the notification/referral over extended breaks. </a:t>
            </a:r>
            <a:endParaRPr lang="en-US" sz="20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16" y="5694363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Eligibility and IEP Development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69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561" y="399284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Eligibility and IEP Development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6561" y="1849584"/>
            <a:ext cx="8592065" cy="4525963"/>
          </a:xfrm>
        </p:spPr>
        <p:txBody>
          <a:bodyPr/>
          <a:lstStyle/>
          <a:p>
            <a:r>
              <a:rPr lang="en-US" sz="2400" b="0" dirty="0" smtClean="0">
                <a:latin typeface="+mj-lt"/>
              </a:rPr>
              <a:t>Part C, with parental consent, provide assessment information and the IFSP to be considered during Eligibility and IEP development. </a:t>
            </a:r>
          </a:p>
          <a:p>
            <a:r>
              <a:rPr lang="en-US" sz="2400" b="0" dirty="0" smtClean="0">
                <a:latin typeface="+mj-lt"/>
              </a:rPr>
              <a:t>Part B, communicate with the family throughout the assessment process to prepare them for the initial IEP meeting. </a:t>
            </a:r>
          </a:p>
          <a:p>
            <a:r>
              <a:rPr lang="en-US" sz="2400" b="0" dirty="0" smtClean="0">
                <a:latin typeface="+mj-lt"/>
              </a:rPr>
              <a:t>Part C, stay </a:t>
            </a:r>
            <a:r>
              <a:rPr lang="en-US" sz="2400" b="0" dirty="0">
                <a:latin typeface="+mj-lt"/>
              </a:rPr>
              <a:t>in contact with LEA representative throughout the assessment process and </a:t>
            </a:r>
            <a:r>
              <a:rPr lang="en-US" sz="2400" b="0" dirty="0" smtClean="0">
                <a:latin typeface="+mj-lt"/>
              </a:rPr>
              <a:t>offer </a:t>
            </a:r>
            <a:r>
              <a:rPr lang="en-US" sz="2400" b="0" dirty="0">
                <a:latin typeface="+mj-lt"/>
              </a:rPr>
              <a:t>assistance if needed. </a:t>
            </a:r>
            <a:endParaRPr lang="en-US" sz="2400" b="0" dirty="0" smtClean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At family request, EI is invited to the Eligibility and IEP meetings. </a:t>
            </a:r>
            <a:endParaRPr lang="en-US" sz="2400" b="0" dirty="0">
              <a:latin typeface="+mj-lt"/>
            </a:endParaRPr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76" y="5677007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Review and Revise Your Interagency Agreement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Conclusion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latin typeface="+mj-lt"/>
              </a:rPr>
              <a:t>Key Components for Successful Transitions From Part C to Part B</a:t>
            </a:r>
          </a:p>
          <a:p>
            <a:pPr lvl="1"/>
            <a:r>
              <a:rPr lang="en-US" dirty="0" smtClean="0">
                <a:latin typeface="+mj-lt"/>
              </a:rPr>
              <a:t>Establish and maintain a collaborative working relationship between agencies. </a:t>
            </a:r>
          </a:p>
          <a:p>
            <a:pPr lvl="1"/>
            <a:r>
              <a:rPr lang="en-US" dirty="0" smtClean="0">
                <a:latin typeface="+mj-lt"/>
              </a:rPr>
              <a:t>Establish processes for each step of the transition process and document the process in your interagency agreement.</a:t>
            </a:r>
          </a:p>
          <a:p>
            <a:pPr lvl="1"/>
            <a:r>
              <a:rPr lang="en-US" dirty="0" smtClean="0">
                <a:latin typeface="+mj-lt"/>
              </a:rPr>
              <a:t>Keep each agency informed of current regulations and staff and program changes.</a:t>
            </a:r>
          </a:p>
          <a:p>
            <a:pPr lvl="1"/>
            <a:r>
              <a:rPr lang="en-US" dirty="0" smtClean="0">
                <a:latin typeface="+mj-lt"/>
              </a:rPr>
              <a:t>Review and update the interagency agreement on a regular basis.</a:t>
            </a:r>
          </a:p>
          <a:p>
            <a:pPr marL="533400" lvl="1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274637"/>
            <a:ext cx="8390239" cy="1221653"/>
          </a:xfrm>
        </p:spPr>
        <p:txBody>
          <a:bodyPr/>
          <a:lstStyle/>
          <a:p>
            <a:r>
              <a:rPr lang="en-US" sz="4000" dirty="0" smtClean="0">
                <a:latin typeface="+mj-lt"/>
              </a:rPr>
              <a:t>Getting Started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What Makes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408176"/>
            <a:ext cx="8592065" cy="4828033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What persons and agencies need to be included in the transition process?</a:t>
            </a:r>
          </a:p>
          <a:p>
            <a:pPr lvl="1"/>
            <a:r>
              <a:rPr lang="en-US" i="1" dirty="0" smtClean="0">
                <a:latin typeface="+mn-lt"/>
              </a:rPr>
              <a:t>List </a:t>
            </a:r>
            <a:r>
              <a:rPr lang="en-US" i="1" dirty="0">
                <a:latin typeface="+mn-lt"/>
              </a:rPr>
              <a:t>persons by role </a:t>
            </a:r>
            <a:r>
              <a:rPr lang="en-US" i="1" dirty="0" smtClean="0">
                <a:latin typeface="+mn-lt"/>
              </a:rPr>
              <a:t>and name.  Write </a:t>
            </a:r>
            <a:r>
              <a:rPr lang="en-US" i="1" dirty="0">
                <a:latin typeface="+mn-lt"/>
              </a:rPr>
              <a:t>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lvl="1"/>
            <a:endParaRPr lang="en-US" i="1" dirty="0" smtClean="0">
              <a:latin typeface="+mn-lt"/>
            </a:endParaRPr>
          </a:p>
          <a:p>
            <a:r>
              <a:rPr lang="en-US" sz="2400" b="1" dirty="0">
                <a:latin typeface="+mn-lt"/>
              </a:rPr>
              <a:t>What </a:t>
            </a:r>
            <a:r>
              <a:rPr lang="en-US" sz="2400" b="1" dirty="0" smtClean="0">
                <a:latin typeface="+mn-lt"/>
              </a:rPr>
              <a:t>is going well with the transition process?</a:t>
            </a:r>
          </a:p>
          <a:p>
            <a:pPr lvl="1"/>
            <a:r>
              <a:rPr lang="en-US" i="1" dirty="0">
                <a:latin typeface="+mn-lt"/>
              </a:rPr>
              <a:t>Write 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lvl="1"/>
            <a:endParaRPr lang="en-US" b="1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What is in need of improvement?</a:t>
            </a:r>
          </a:p>
          <a:p>
            <a:pPr lvl="1"/>
            <a:r>
              <a:rPr lang="en-US" i="1" dirty="0">
                <a:latin typeface="+mn-lt"/>
              </a:rPr>
              <a:t>Write 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marL="533400" lvl="1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6" descr="Image result for stop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32" y="4823678"/>
            <a:ext cx="1735618" cy="17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6129952"/>
            <a:ext cx="2761488" cy="6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7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Agency Collaboration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Agency Collaboration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1577908"/>
            <a:ext cx="8592065" cy="5159549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Create and maintain positive working relationships between Early </a:t>
            </a:r>
            <a:r>
              <a:rPr lang="en-US" sz="2400" b="0" dirty="0" smtClean="0">
                <a:latin typeface="+mn-lt"/>
              </a:rPr>
              <a:t>Intervention </a:t>
            </a:r>
            <a:r>
              <a:rPr lang="en-US" sz="2400" b="0" dirty="0">
                <a:latin typeface="+mn-lt"/>
              </a:rPr>
              <a:t>and LEA </a:t>
            </a:r>
            <a:r>
              <a:rPr lang="en-US" sz="2400" b="0" dirty="0" smtClean="0">
                <a:latin typeface="+mn-lt"/>
              </a:rPr>
              <a:t>personnel.</a:t>
            </a:r>
          </a:p>
          <a:p>
            <a:r>
              <a:rPr lang="en-US" sz="2400" b="0" dirty="0">
                <a:latin typeface="+mn-lt"/>
              </a:rPr>
              <a:t>Assign a single contact person at each agency to support transition activities</a:t>
            </a:r>
            <a:r>
              <a:rPr lang="en-US" sz="2400" b="0" dirty="0" smtClean="0">
                <a:latin typeface="+mn-lt"/>
              </a:rPr>
              <a:t>. </a:t>
            </a:r>
            <a:endParaRPr lang="en-US" sz="2400" b="0" dirty="0">
              <a:latin typeface="+mn-lt"/>
            </a:endParaRPr>
          </a:p>
          <a:p>
            <a:r>
              <a:rPr lang="en-US" sz="2400" b="0" dirty="0" smtClean="0">
                <a:latin typeface="+mn-lt"/>
              </a:rPr>
              <a:t>Have multiple ways to contact the person such as email AND phone.  Determine the best way to contact the person over the summer months.</a:t>
            </a:r>
          </a:p>
          <a:p>
            <a:r>
              <a:rPr lang="en-US" sz="2400" b="0" dirty="0" smtClean="0">
                <a:latin typeface="+mn-lt"/>
              </a:rPr>
              <a:t>Meet annually to discuss the transition process and identify any areas in need of improvement. </a:t>
            </a:r>
          </a:p>
          <a:p>
            <a:endParaRPr lang="en-US" sz="2400" dirty="0" smtClean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3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Agency Collaboration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654626" y="1893888"/>
            <a:ext cx="7936923" cy="3989387"/>
          </a:xfrm>
        </p:spPr>
        <p:txBody>
          <a:bodyPr/>
          <a:lstStyle/>
          <a:p>
            <a:r>
              <a:rPr lang="en-US" sz="2400" b="0" dirty="0" smtClean="0">
                <a:latin typeface="+mn-lt"/>
              </a:rPr>
              <a:t>In the event there is staff turnover, notify the other agency and let him/her know who the new person is. </a:t>
            </a:r>
          </a:p>
          <a:p>
            <a:r>
              <a:rPr lang="en-US" sz="2400" b="0" dirty="0" smtClean="0">
                <a:latin typeface="+mn-lt"/>
              </a:rPr>
              <a:t>Inform the other agency of key regulations and procedures that impact the transition process</a:t>
            </a:r>
            <a:r>
              <a:rPr lang="en-US" sz="2400" dirty="0" smtClean="0">
                <a:latin typeface="+mn-lt"/>
              </a:rPr>
              <a:t>. </a:t>
            </a:r>
            <a:endParaRPr lang="en-US" sz="2400" dirty="0">
              <a:latin typeface="+mn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8" name="Picture 6" descr="Image result for stop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81" y="4753584"/>
            <a:ext cx="1785330" cy="17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695" y="413445"/>
            <a:ext cx="7316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+mn-lt"/>
              </a:rPr>
              <a:t>Agency Collaboration</a:t>
            </a: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29618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Update and Use your Interagency Agreement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5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Interagency Agreement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2571750"/>
            <a:ext cx="8592065" cy="3554415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3200" b="0" dirty="0">
                <a:latin typeface="+mn-lt"/>
              </a:rPr>
              <a:t>The interagency </a:t>
            </a:r>
            <a:r>
              <a:rPr lang="en-US" sz="3200" b="0" dirty="0" smtClean="0">
                <a:latin typeface="+mn-lt"/>
              </a:rPr>
              <a:t>agreement assists </a:t>
            </a:r>
            <a:r>
              <a:rPr lang="en-US" sz="3200" b="0" dirty="0">
                <a:latin typeface="+mn-lt"/>
              </a:rPr>
              <a:t>all agencies to achieve </a:t>
            </a:r>
            <a:r>
              <a:rPr lang="en-US" sz="3200" b="0" dirty="0" smtClean="0">
                <a:latin typeface="+mn-lt"/>
              </a:rPr>
              <a:t>successful transition </a:t>
            </a:r>
            <a:r>
              <a:rPr lang="en-US" sz="3200" b="0" dirty="0">
                <a:latin typeface="+mn-lt"/>
              </a:rPr>
              <a:t>outcomes for children and families. </a:t>
            </a:r>
            <a:endParaRPr lang="en-US" sz="3200" b="0" dirty="0" smtClean="0">
              <a:latin typeface="+mn-lt"/>
            </a:endParaRPr>
          </a:p>
          <a:p>
            <a:pPr marL="50800" indent="0">
              <a:buNone/>
            </a:pPr>
            <a:endParaRPr lang="en-US" sz="2400" b="0" dirty="0" smtClean="0">
              <a:latin typeface="+mn-lt"/>
            </a:endParaRPr>
          </a:p>
          <a:p>
            <a:pPr marL="50800" indent="0">
              <a:buNone/>
            </a:pPr>
            <a:endParaRPr lang="en-US" sz="2400" b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10018</TotalTime>
  <Words>1957</Words>
  <Application>Microsoft Office PowerPoint</Application>
  <PresentationFormat>On-screen Show (4:3)</PresentationFormat>
  <Paragraphs>232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Arial</vt:lpstr>
      <vt:lpstr>Wingdings</vt:lpstr>
      <vt:lpstr>SimSun</vt:lpstr>
      <vt:lpstr>Verdana</vt:lpstr>
      <vt:lpstr>Office Theme</vt:lpstr>
      <vt:lpstr>Working Together:    A Framework for Effective Transitions from Part C to Part B</vt:lpstr>
      <vt:lpstr>Slide 2 </vt:lpstr>
      <vt:lpstr>Presentation Guide</vt:lpstr>
      <vt:lpstr>Getting Started What Makes </vt:lpstr>
      <vt:lpstr>Agency Collaboration</vt:lpstr>
      <vt:lpstr>Agency Collaboration Recommended Practices</vt:lpstr>
      <vt:lpstr>Agency Collaboration Recommended Practices2</vt:lpstr>
      <vt:lpstr>Update and Use your Interagency Agreement</vt:lpstr>
      <vt:lpstr>Interagency Agreement</vt:lpstr>
      <vt:lpstr>Interagency Agreement Recommended Practices </vt:lpstr>
      <vt:lpstr>Interagency Agreement Recommended Practices2 </vt:lpstr>
      <vt:lpstr>Discuss your Interagency Agreement</vt:lpstr>
      <vt:lpstr>Prepare Families for the Transition</vt:lpstr>
      <vt:lpstr>When can a child transition?</vt:lpstr>
      <vt:lpstr>Slide 15</vt:lpstr>
      <vt:lpstr>Prepare for the Transition Recommended Practices</vt:lpstr>
      <vt:lpstr>Prepare for the Transition Recommended Practices2</vt:lpstr>
      <vt:lpstr>Identify all Potential Transition Options</vt:lpstr>
      <vt:lpstr>Identify all Potential Transition Options Recommended Practices</vt:lpstr>
      <vt:lpstr>Part B Service Delivery</vt:lpstr>
      <vt:lpstr>Educational Environments</vt:lpstr>
      <vt:lpstr>Part B Service Delivery Recommended Practices</vt:lpstr>
      <vt:lpstr>Transition Conference</vt:lpstr>
      <vt:lpstr>Transition Conference  Recommended Practices</vt:lpstr>
      <vt:lpstr>Transition Conference  Recommended Practices2</vt:lpstr>
      <vt:lpstr>Notifications/Referrals</vt:lpstr>
      <vt:lpstr>Notification</vt:lpstr>
      <vt:lpstr>Don’t Forget!</vt:lpstr>
      <vt:lpstr>Notification - Considerations</vt:lpstr>
      <vt:lpstr>Notification/Referral Recommended Practices</vt:lpstr>
      <vt:lpstr>Notification/Referral Recommended Practices2</vt:lpstr>
      <vt:lpstr>Late Referrals </vt:lpstr>
      <vt:lpstr>Late Referrals Recommended Practices</vt:lpstr>
      <vt:lpstr>Summer </vt:lpstr>
      <vt:lpstr>Summer  Recommended Practices</vt:lpstr>
      <vt:lpstr>Eligibility and IEP Development</vt:lpstr>
      <vt:lpstr>Eligibility and IEP Development Recommended Practices</vt:lpstr>
      <vt:lpstr>Review and Revise Your Interagency Agreement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Quality Grant  Application Webinar</dc:title>
  <dc:creator>Allan, Mark (DOE)</dc:creator>
  <cp:lastModifiedBy>Sarah Moore</cp:lastModifiedBy>
  <cp:revision>210</cp:revision>
  <cp:lastPrinted>2019-07-15T20:21:47Z</cp:lastPrinted>
  <dcterms:modified xsi:type="dcterms:W3CDTF">2020-10-20T21:02:26Z</dcterms:modified>
</cp:coreProperties>
</file>